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8" r:id="rId2"/>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176877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13595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4138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3021903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1906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2915615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3674343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125055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191069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ADB84-EF34-44D7-9FED-CAE5F3F0FBCE}"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66806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CADB84-EF34-44D7-9FED-CAE5F3F0FBCE}" type="datetimeFigureOut">
              <a:rPr lang="en-GB" smtClean="0"/>
              <a:t>04/03/2022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417417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CADB84-EF34-44D7-9FED-CAE5F3F0FBCE}" type="datetimeFigureOut">
              <a:rPr lang="en-GB" smtClean="0"/>
              <a:t>04/03/2022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52650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CADB84-EF34-44D7-9FED-CAE5F3F0FBCE}" type="datetimeFigureOut">
              <a:rPr lang="en-GB" smtClean="0"/>
              <a:t>04/03/2022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2708873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ADB84-EF34-44D7-9FED-CAE5F3F0FBCE}" type="datetimeFigureOut">
              <a:rPr lang="en-GB" smtClean="0"/>
              <a:t>04/03/2022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51131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CADB84-EF34-44D7-9FED-CAE5F3F0FBCE}" type="datetimeFigureOut">
              <a:rPr lang="en-GB" smtClean="0"/>
              <a:t>04/03/2022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63C47B-A678-43E0-A174-F25F763C6C7F}" type="slidenum">
              <a:rPr lang="en-GB" smtClean="0"/>
              <a:t>‹#›</a:t>
            </a:fld>
            <a:endParaRPr lang="en-GB"/>
          </a:p>
        </p:txBody>
      </p:sp>
    </p:spTree>
    <p:extLst>
      <p:ext uri="{BB962C8B-B14F-4D97-AF65-F5344CB8AC3E}">
        <p14:creationId xmlns:p14="http://schemas.microsoft.com/office/powerpoint/2010/main" val="117073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63C47B-A678-43E0-A174-F25F763C6C7F}" type="slidenum">
              <a:rPr lang="en-GB" smtClean="0"/>
              <a:t>‹#›</a:t>
            </a:fld>
            <a:endParaRPr lang="en-GB"/>
          </a:p>
        </p:txBody>
      </p:sp>
      <p:sp>
        <p:nvSpPr>
          <p:cNvPr id="5" name="Date Placeholder 4"/>
          <p:cNvSpPr>
            <a:spLocks noGrp="1"/>
          </p:cNvSpPr>
          <p:nvPr>
            <p:ph type="dt" sz="half" idx="10"/>
          </p:nvPr>
        </p:nvSpPr>
        <p:spPr/>
        <p:txBody>
          <a:bodyPr/>
          <a:lstStyle/>
          <a:p>
            <a:fld id="{FBCADB84-EF34-44D7-9FED-CAE5F3F0FBCE}" type="datetimeFigureOut">
              <a:rPr lang="en-GB" smtClean="0"/>
              <a:t>04/03/2022</a:t>
            </a:fld>
            <a:endParaRPr lang="en-GB"/>
          </a:p>
        </p:txBody>
      </p:sp>
    </p:spTree>
    <p:extLst>
      <p:ext uri="{BB962C8B-B14F-4D97-AF65-F5344CB8AC3E}">
        <p14:creationId xmlns:p14="http://schemas.microsoft.com/office/powerpoint/2010/main" val="407064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CADB84-EF34-44D7-9FED-CAE5F3F0FBCE}" type="datetimeFigureOut">
              <a:rPr lang="en-GB" smtClean="0"/>
              <a:t>04/03/2022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F63C47B-A678-43E0-A174-F25F763C6C7F}" type="slidenum">
              <a:rPr lang="en-GB" smtClean="0"/>
              <a:t>‹#›</a:t>
            </a:fld>
            <a:endParaRPr lang="en-GB"/>
          </a:p>
        </p:txBody>
      </p:sp>
    </p:spTree>
    <p:extLst>
      <p:ext uri="{BB962C8B-B14F-4D97-AF65-F5344CB8AC3E}">
        <p14:creationId xmlns:p14="http://schemas.microsoft.com/office/powerpoint/2010/main" val="346456695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cl.ac.uk/ion/events/2022/jul/20th-annual-course-neuroradiology-functional-neuroanatomy-4-7th-july-202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168" y="13856"/>
            <a:ext cx="1648357" cy="1736226"/>
          </a:xfrm>
          <a:prstGeom prst="rect">
            <a:avLst/>
          </a:prstGeom>
        </p:spPr>
      </p:pic>
      <p:sp>
        <p:nvSpPr>
          <p:cNvPr id="2" name="Title 1"/>
          <p:cNvSpPr>
            <a:spLocks noGrp="1"/>
          </p:cNvSpPr>
          <p:nvPr>
            <p:ph type="title"/>
          </p:nvPr>
        </p:nvSpPr>
        <p:spPr>
          <a:xfrm>
            <a:off x="1424250" y="-72378"/>
            <a:ext cx="8147818" cy="1320800"/>
          </a:xfrm>
        </p:spPr>
        <p:txBody>
          <a:bodyPr>
            <a:normAutofit fontScale="90000"/>
          </a:bodyPr>
          <a:lstStyle/>
          <a:p>
            <a:pPr algn="ctr"/>
            <a:r>
              <a:rPr lang="en-GB" sz="2700" b="1" dirty="0">
                <a:solidFill>
                  <a:schemeClr val="accent2">
                    <a:lumMod val="75000"/>
                  </a:schemeClr>
                </a:solidFill>
              </a:rPr>
              <a:t>Neuroradiology &amp; Functional Neuroanatomy Course </a:t>
            </a:r>
            <a:br>
              <a:rPr lang="en-GB" sz="2700" b="1" dirty="0">
                <a:solidFill>
                  <a:schemeClr val="accent2">
                    <a:lumMod val="75000"/>
                  </a:schemeClr>
                </a:solidFill>
              </a:rPr>
            </a:br>
            <a:r>
              <a:rPr lang="en-GB" sz="2700" b="1" dirty="0">
                <a:solidFill>
                  <a:schemeClr val="accent2">
                    <a:lumMod val="75000"/>
                  </a:schemeClr>
                </a:solidFill>
              </a:rPr>
              <a:t>4-7 July 2022</a:t>
            </a:r>
            <a:br>
              <a:rPr lang="en-GB" sz="2700" b="1" dirty="0">
                <a:solidFill>
                  <a:schemeClr val="accent2">
                    <a:lumMod val="75000"/>
                  </a:schemeClr>
                </a:solidFill>
              </a:rPr>
            </a:br>
            <a:r>
              <a:rPr lang="en-GB" sz="2700" b="1" dirty="0">
                <a:solidFill>
                  <a:schemeClr val="accent2">
                    <a:lumMod val="75000"/>
                  </a:schemeClr>
                </a:solidFill>
              </a:rPr>
              <a:t>Queen Square, London</a:t>
            </a:r>
            <a:br>
              <a:rPr lang="en-GB" sz="2700" b="1" dirty="0"/>
            </a:br>
            <a:endParaRPr lang="en-GB" b="1" dirty="0"/>
          </a:p>
        </p:txBody>
      </p:sp>
      <p:sp>
        <p:nvSpPr>
          <p:cNvPr id="3" name="Content Placeholder 2"/>
          <p:cNvSpPr>
            <a:spLocks noGrp="1"/>
          </p:cNvSpPr>
          <p:nvPr>
            <p:ph idx="1"/>
          </p:nvPr>
        </p:nvSpPr>
        <p:spPr>
          <a:xfrm>
            <a:off x="415300" y="1874009"/>
            <a:ext cx="8995304" cy="4332287"/>
          </a:xfrm>
        </p:spPr>
        <p:txBody>
          <a:bodyPr>
            <a:normAutofit/>
          </a:bodyPr>
          <a:lstStyle/>
          <a:p>
            <a:pPr marL="0" indent="0">
              <a:buNone/>
            </a:pPr>
            <a:r>
              <a:rPr lang="en-GB" sz="1600" dirty="0">
                <a:solidFill>
                  <a:schemeClr val="tx1"/>
                </a:solidFill>
              </a:rPr>
              <a:t>This four day course will correlate gross anatomy with neuroimaging and functional MRI to illustrate normal neurological function, the alterations that attend disease, and the bases for the clinical features seen in patients.</a:t>
            </a:r>
          </a:p>
          <a:p>
            <a:pPr marL="0" indent="0">
              <a:spcBef>
                <a:spcPts val="1400"/>
              </a:spcBef>
              <a:buNone/>
            </a:pPr>
            <a:r>
              <a:rPr lang="en-GB" sz="1600" dirty="0">
                <a:solidFill>
                  <a:schemeClr val="tx1"/>
                </a:solidFill>
              </a:rPr>
              <a:t>Course Organisers:</a:t>
            </a:r>
          </a:p>
          <a:p>
            <a:pPr marL="0" indent="0">
              <a:buNone/>
            </a:pPr>
            <a:r>
              <a:rPr lang="en-GB" sz="1600" b="1" dirty="0">
                <a:solidFill>
                  <a:schemeClr val="tx1"/>
                </a:solidFill>
              </a:rPr>
              <a:t>Prof Thomas </a:t>
            </a:r>
            <a:r>
              <a:rPr lang="en-GB" sz="1600" b="1" dirty="0" err="1">
                <a:solidFill>
                  <a:schemeClr val="tx1"/>
                </a:solidFill>
              </a:rPr>
              <a:t>Naidich</a:t>
            </a:r>
            <a:r>
              <a:rPr lang="en-GB" sz="1600" b="1" dirty="0">
                <a:solidFill>
                  <a:schemeClr val="tx1"/>
                </a:solidFill>
              </a:rPr>
              <a:t> </a:t>
            </a:r>
            <a:endParaRPr lang="en-GB" sz="1600" dirty="0">
              <a:solidFill>
                <a:schemeClr val="tx1"/>
              </a:solidFill>
            </a:endParaRPr>
          </a:p>
          <a:p>
            <a:pPr marL="0" indent="0">
              <a:spcBef>
                <a:spcPts val="300"/>
              </a:spcBef>
              <a:buNone/>
            </a:pPr>
            <a:r>
              <a:rPr lang="en-GB" sz="1600" i="1" dirty="0">
                <a:solidFill>
                  <a:schemeClr val="tx1"/>
                </a:solidFill>
              </a:rPr>
              <a:t>Mount Sinai School of Medicine, New York USA</a:t>
            </a:r>
          </a:p>
          <a:p>
            <a:pPr marL="0" indent="0">
              <a:buNone/>
            </a:pPr>
            <a:r>
              <a:rPr lang="en-GB" sz="1600" b="1" dirty="0">
                <a:solidFill>
                  <a:schemeClr val="tx1"/>
                </a:solidFill>
              </a:rPr>
              <a:t>Prof Christopher Yeo </a:t>
            </a:r>
            <a:endParaRPr lang="en-GB" sz="1600" dirty="0">
              <a:solidFill>
                <a:schemeClr val="tx1"/>
              </a:solidFill>
            </a:endParaRPr>
          </a:p>
          <a:p>
            <a:pPr marL="0" indent="0">
              <a:spcBef>
                <a:spcPts val="300"/>
              </a:spcBef>
              <a:buNone/>
            </a:pPr>
            <a:r>
              <a:rPr lang="en-GB" sz="1600" i="1" dirty="0">
                <a:solidFill>
                  <a:schemeClr val="tx1"/>
                </a:solidFill>
              </a:rPr>
              <a:t>Department of Neuroscience, Physiology &amp; Pharmacology, University College London UK </a:t>
            </a:r>
          </a:p>
          <a:p>
            <a:pPr marL="0" indent="0">
              <a:buNone/>
            </a:pPr>
            <a:r>
              <a:rPr lang="en-GB" sz="1600" b="1" dirty="0">
                <a:solidFill>
                  <a:schemeClr val="tx1"/>
                </a:solidFill>
              </a:rPr>
              <a:t>Prof Tarek Yousry </a:t>
            </a:r>
            <a:endParaRPr lang="en-GB" sz="1600" dirty="0">
              <a:solidFill>
                <a:schemeClr val="tx1"/>
              </a:solidFill>
            </a:endParaRPr>
          </a:p>
          <a:p>
            <a:pPr marL="0" indent="0">
              <a:spcBef>
                <a:spcPts val="300"/>
              </a:spcBef>
              <a:buNone/>
            </a:pPr>
            <a:r>
              <a:rPr lang="en-GB" sz="1600" i="1" dirty="0">
                <a:solidFill>
                  <a:schemeClr val="tx1"/>
                </a:solidFill>
              </a:rPr>
              <a:t>Division of Neuroradiology, UCL Institute of Neurology, London UK</a:t>
            </a:r>
          </a:p>
          <a:p>
            <a:pPr marL="0" indent="0">
              <a:spcBef>
                <a:spcPts val="0"/>
              </a:spcBef>
              <a:buNone/>
            </a:pPr>
            <a:r>
              <a:rPr lang="en-GB" sz="1000" i="1" dirty="0"/>
              <a:t> </a:t>
            </a:r>
          </a:p>
          <a:p>
            <a:pPr marL="0" indent="0">
              <a:spcBef>
                <a:spcPts val="0"/>
              </a:spcBef>
              <a:buNone/>
            </a:pPr>
            <a:endParaRPr lang="en-GB" sz="1200" dirty="0">
              <a:solidFill>
                <a:schemeClr val="tx1"/>
              </a:solidFill>
              <a:latin typeface="+mj-lt"/>
            </a:endParaRPr>
          </a:p>
          <a:p>
            <a:pPr marL="0" indent="0">
              <a:spcBef>
                <a:spcPts val="0"/>
              </a:spcBef>
              <a:buNone/>
            </a:pPr>
            <a:r>
              <a:rPr lang="en-GB" sz="1200" dirty="0">
                <a:solidFill>
                  <a:schemeClr val="tx1"/>
                </a:solidFill>
                <a:latin typeface="+mj-lt"/>
              </a:rPr>
              <a:t>Further information can be found at </a:t>
            </a:r>
            <a:r>
              <a:rPr lang="en-GB" sz="1200" dirty="0">
                <a:solidFill>
                  <a:schemeClr val="tx1"/>
                </a:solidFill>
                <a:latin typeface="+mj-lt"/>
                <a:hlinkClick r:id="rId3"/>
              </a:rPr>
              <a:t>https://www.ucl.ac.uk/ion/events/2022/jul/20th-annual-course-neuroradiology-functional-neuroanatomy-4-7th-july-2022</a:t>
            </a:r>
            <a:r>
              <a:rPr lang="en-GB" sz="1200" dirty="0">
                <a:solidFill>
                  <a:schemeClr val="tx1"/>
                </a:solidFill>
                <a:latin typeface="+mj-lt"/>
              </a:rPr>
              <a:t> </a:t>
            </a:r>
            <a:r>
              <a:rPr lang="en-GB" sz="1200" dirty="0">
                <a:solidFill>
                  <a:srgbClr val="002060"/>
                </a:solidFill>
                <a:latin typeface="+mj-lt"/>
                <a:ea typeface="Calibri" panose="020F0502020204030204" pitchFamily="34" charset="0"/>
                <a:cs typeface="Times New Roman" panose="02020603050405020304" pitchFamily="18" charset="0"/>
              </a:rPr>
              <a:t> </a:t>
            </a:r>
            <a:r>
              <a:rPr lang="en-GB" sz="1200" dirty="0">
                <a:solidFill>
                  <a:schemeClr val="tx1"/>
                </a:solidFill>
                <a:latin typeface="+mj-lt"/>
              </a:rPr>
              <a:t>or email Soledad </a:t>
            </a:r>
            <a:r>
              <a:rPr lang="en-GB" sz="1200" b="1" dirty="0">
                <a:solidFill>
                  <a:schemeClr val="tx1"/>
                </a:solidFill>
                <a:latin typeface="+mj-lt"/>
              </a:rPr>
              <a:t>s.dotor@ucl.ac.uk </a:t>
            </a:r>
          </a:p>
        </p:txBody>
      </p:sp>
    </p:spTree>
    <p:extLst>
      <p:ext uri="{BB962C8B-B14F-4D97-AF65-F5344CB8AC3E}">
        <p14:creationId xmlns:p14="http://schemas.microsoft.com/office/powerpoint/2010/main" val="39781380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1527</TotalTime>
  <Words>133</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Neuroradiology &amp; Functional Neuroanatomy Course  4-7 July 2022 Queen Square, London </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Soledad Delgado-Dotor</dc:creator>
  <cp:lastModifiedBy>Delgado Dotor, Soledad</cp:lastModifiedBy>
  <cp:revision>41</cp:revision>
  <cp:lastPrinted>2020-02-25T11:33:00Z</cp:lastPrinted>
  <dcterms:created xsi:type="dcterms:W3CDTF">2018-02-22T11:07:02Z</dcterms:created>
  <dcterms:modified xsi:type="dcterms:W3CDTF">2022-03-04T16:08:31Z</dcterms:modified>
</cp:coreProperties>
</file>